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9" r:id="rId3"/>
    <p:sldId id="270" r:id="rId4"/>
    <p:sldId id="271" r:id="rId5"/>
    <p:sldId id="272" r:id="rId6"/>
    <p:sldId id="274" r:id="rId7"/>
    <p:sldId id="273" r:id="rId8"/>
    <p:sldId id="277" r:id="rId9"/>
    <p:sldId id="275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F13"/>
    <a:srgbClr val="C9493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2803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522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997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393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217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73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185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6078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80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72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865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35E9E-EE12-4735-A983-777341F7A6F0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EA009-287A-4B00-AD22-9F56BC9CF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7187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588" y="0"/>
            <a:ext cx="9139237" cy="6858000"/>
            <a:chOff x="1588" y="0"/>
            <a:chExt cx="9139237" cy="6858000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8" y="0"/>
              <a:ext cx="9139237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2" name="Picture 2" descr="https://www.culture.ru/storage/images/485c1e0e05e5c0fe2adde4e6c61c9d79/466a034f02b124f5bb666007e5724857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7" y="188640"/>
              <a:ext cx="7521691" cy="643533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403647" y="188640"/>
              <a:ext cx="7632849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85000"/>
                </a:lnSpc>
              </a:pP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Муниципальное дошкольное образовательное учреждение </a:t>
              </a:r>
              <a:endParaRPr lang="ru-RU" b="1" dirty="0">
                <a:latin typeface="Calibri" pitchFamily="34" charset="0"/>
                <a:ea typeface="Calibri" pitchFamily="34" charset="0"/>
                <a:cs typeface="Times New Roman" pitchFamily="18" charset="0"/>
              </a:endParaRPr>
            </a:p>
            <a:p>
              <a:pPr lvl="0" algn="ctr">
                <a:lnSpc>
                  <a:spcPct val="85000"/>
                </a:lnSpc>
              </a:pP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«Детский сад № 228 Кировского района Волгограда»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109189" y="836712"/>
            <a:ext cx="4572000" cy="239347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 smtClean="0">
                <a:solidFill>
                  <a:srgbClr val="262F13"/>
                </a:solidFill>
                <a:latin typeface="Constantia" panose="02030602050306030303" pitchFamily="18" charset="0"/>
                <a:ea typeface="Times New Roman"/>
                <a:cs typeface="Cordia New" panose="020B0304020202020204" pitchFamily="34" charset="-34"/>
              </a:rPr>
              <a:t>                 ПРЕЗЕНТАЦИЯ            </a:t>
            </a:r>
          </a:p>
          <a:p>
            <a:pPr lvl="0"/>
            <a:r>
              <a:rPr lang="ru-RU" sz="2000" b="1" dirty="0">
                <a:solidFill>
                  <a:srgbClr val="262F13"/>
                </a:solidFill>
                <a:latin typeface="Constantia" panose="02030602050306030303" pitchFamily="18" charset="0"/>
                <a:ea typeface="Times New Roman"/>
                <a:cs typeface="Cordia New" panose="020B0304020202020204" pitchFamily="34" charset="-34"/>
              </a:rPr>
              <a:t> </a:t>
            </a:r>
            <a:r>
              <a:rPr lang="ru-RU" sz="2000" b="1" dirty="0" smtClean="0">
                <a:solidFill>
                  <a:srgbClr val="262F13"/>
                </a:solidFill>
                <a:latin typeface="Constantia" panose="02030602050306030303" pitchFamily="18" charset="0"/>
                <a:ea typeface="Times New Roman"/>
                <a:cs typeface="Cordia New" panose="020B0304020202020204" pitchFamily="34" charset="-34"/>
              </a:rPr>
              <a:t>       ДИДАКТИЧЕСКОЙ </a:t>
            </a:r>
            <a:r>
              <a:rPr lang="ru-RU" sz="2000" b="1" dirty="0">
                <a:solidFill>
                  <a:srgbClr val="262F13"/>
                </a:solidFill>
                <a:latin typeface="Constantia" panose="02030602050306030303" pitchFamily="18" charset="0"/>
                <a:ea typeface="Times New Roman"/>
                <a:cs typeface="Cordia New" panose="020B0304020202020204" pitchFamily="34" charset="-34"/>
              </a:rPr>
              <a:t>ИГРЫ</a:t>
            </a:r>
            <a:endParaRPr lang="ru-RU" sz="2000" dirty="0">
              <a:solidFill>
                <a:srgbClr val="262F13"/>
              </a:solidFill>
              <a:latin typeface="Constantia" panose="02030602050306030303" pitchFamily="18" charset="0"/>
              <a:ea typeface="Times New Roman"/>
              <a:cs typeface="Cordia New" panose="020B0304020202020204" pitchFamily="34" charset="-34"/>
            </a:endParaRPr>
          </a:p>
          <a:p>
            <a:pPr lvl="0" algn="ctr">
              <a:lnSpc>
                <a:spcPct val="115000"/>
              </a:lnSpc>
              <a:spcBef>
                <a:spcPts val="1000"/>
              </a:spcBef>
            </a:pPr>
            <a:r>
              <a:rPr lang="ru-RU" sz="4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4400" b="1" dirty="0">
                <a:solidFill>
                  <a:srgbClr val="C00000"/>
                </a:solidFill>
                <a:latin typeface="DS Kork" panose="02000506090000020004" pitchFamily="2" charset="-52"/>
                <a:ea typeface="Times New Roman"/>
                <a:cs typeface="AngsanaUPC" panose="02020603050405020304" pitchFamily="18" charset="-34"/>
              </a:rPr>
              <a:t>«В гости к Маршаку»</a:t>
            </a:r>
            <a:r>
              <a:rPr lang="ru-RU" sz="4400" b="1" dirty="0">
                <a:solidFill>
                  <a:prstClr val="black"/>
                </a:solidFill>
                <a:latin typeface="DS Kork" panose="02000506090000020004" pitchFamily="2" charset="-52"/>
                <a:ea typeface="Times New Roman"/>
                <a:cs typeface="AngsanaUPC" panose="02020603050405020304" pitchFamily="18" charset="-34"/>
              </a:rPr>
              <a:t> </a:t>
            </a:r>
            <a:endParaRPr lang="ru-RU" sz="4400" dirty="0">
              <a:solidFill>
                <a:prstClr val="black"/>
              </a:solidFill>
              <a:latin typeface="DS Kork" panose="02000506090000020004" pitchFamily="2" charset="-52"/>
              <a:ea typeface="Times New Roman"/>
              <a:cs typeface="AngsanaUPC" panose="02020603050405020304" pitchFamily="18" charset="-3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06545" y="2967335"/>
            <a:ext cx="36187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воспитатель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 Кузьмина Наталия Владимировна</a:t>
            </a:r>
          </a:p>
        </p:txBody>
      </p:sp>
    </p:spTree>
    <p:extLst>
      <p:ext uri="{BB962C8B-B14F-4D97-AF65-F5344CB8AC3E}">
        <p14:creationId xmlns="" xmlns:p14="http://schemas.microsoft.com/office/powerpoint/2010/main" val="23747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9836" y="365617"/>
            <a:ext cx="2661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srgbClr val="262F1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Актуальность.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6049" y="913629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Любой ребенок является читателем, даже если он не умеет читать, а только слушает чтение взрослых. Он выбирает и воспринимает то, что будет слушать то, что ему интересно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. Детская </a:t>
            </a:r>
            <a:r>
              <a:rPr lang="ru-RU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книга остается одним из главных средств воспитания детей. 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Встреча с произведениями Маршака - это праздник для детей. Самуил Яковлевич Маршак всю жизнь был верным товарищем и добрым другом детей. Он показал, что стихами можно рисовать цветные картинки мира, рассказывать занимательные и поучительные истории и сказки, можно вызвать в человеке раздумье, сочувствие к несчастью, научить мечтать о будущем, весело и с толком работать. </a:t>
            </a:r>
          </a:p>
          <a:p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данной игры в работе позволит педагогам  максимально обогатить знания и представления о книге, ее значимость, развить связную речь, творческие способности детей, а так же максимально расширит представления детей о произведениях С.Я.Маршака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5883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588" y="0"/>
            <a:ext cx="9139237" cy="6858000"/>
            <a:chOff x="1588" y="0"/>
            <a:chExt cx="9139237" cy="6858000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8" y="0"/>
              <a:ext cx="9139237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2" descr="https://krot.info/uploads/posts/2021-01/1610234673_28-p-foni-detyam-dlya-prezentatsii-po-literatur-37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7339" t="11725" r="13453" b="13040"/>
            <a:stretch/>
          </p:blipFill>
          <p:spPr bwMode="auto">
            <a:xfrm>
              <a:off x="1427989" y="260648"/>
              <a:ext cx="7464491" cy="63815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1403715" y="5805264"/>
            <a:ext cx="76085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/>
            <a:r>
              <a:rPr lang="ru-RU" b="1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Данная </a:t>
            </a:r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дидактическая игра предназначена для детей старшего дошкольного возраста 5 - 7 лет. </a:t>
            </a:r>
            <a:endParaRPr lang="ru-RU" b="1" dirty="0">
              <a:solidFill>
                <a:srgbClr val="262F13"/>
              </a:solidFill>
              <a:latin typeface="Lucida Sans Unicode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7989" y="266969"/>
            <a:ext cx="7608507" cy="1481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ru-RU" sz="2000" b="1" dirty="0" smtClean="0">
                <a:solidFill>
                  <a:srgbClr val="262F13"/>
                </a:solidFill>
                <a:latin typeface="Constantia" panose="02030602050306030303" pitchFamily="18" charset="0"/>
                <a:ea typeface="Times New Roman"/>
                <a:cs typeface="Cordia New" panose="020B0304020202020204" pitchFamily="34" charset="-34"/>
              </a:rPr>
              <a:t>ДИДАКТИЧЕСКАЯ ИГРА</a:t>
            </a:r>
            <a:endParaRPr lang="ru-RU" sz="2000" dirty="0" smtClean="0">
              <a:solidFill>
                <a:srgbClr val="262F13"/>
              </a:solidFill>
              <a:latin typeface="Constantia" panose="02030602050306030303" pitchFamily="18" charset="0"/>
              <a:ea typeface="Times New Roman"/>
              <a:cs typeface="Cordia New" panose="020B0304020202020204" pitchFamily="34" charset="-34"/>
            </a:endParaRPr>
          </a:p>
          <a:p>
            <a:pPr lv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ru-RU" sz="4400" b="1" dirty="0" smtClean="0">
                <a:solidFill>
                  <a:srgbClr val="C00000"/>
                </a:solidFill>
                <a:latin typeface="DS Kork" panose="02000506090000020004" pitchFamily="2" charset="-52"/>
                <a:ea typeface="Times New Roman"/>
                <a:cs typeface="AngsanaUPC" panose="02020603050405020304" pitchFamily="18" charset="-34"/>
              </a:rPr>
              <a:t>«В </a:t>
            </a:r>
            <a:r>
              <a:rPr lang="ru-RU" sz="4400" b="1" dirty="0">
                <a:solidFill>
                  <a:srgbClr val="C00000"/>
                </a:solidFill>
                <a:latin typeface="DS Kork" panose="02000506090000020004" pitchFamily="2" charset="-52"/>
                <a:ea typeface="Times New Roman"/>
                <a:cs typeface="AngsanaUPC" panose="02020603050405020304" pitchFamily="18" charset="-34"/>
              </a:rPr>
              <a:t>гости к Маршаку»</a:t>
            </a:r>
            <a:r>
              <a:rPr lang="ru-RU" sz="4400" b="1" dirty="0">
                <a:solidFill>
                  <a:prstClr val="black"/>
                </a:solidFill>
                <a:latin typeface="DS Kork" panose="02000506090000020004" pitchFamily="2" charset="-52"/>
                <a:ea typeface="Times New Roman"/>
                <a:cs typeface="AngsanaUPC" panose="02020603050405020304" pitchFamily="18" charset="-34"/>
              </a:rPr>
              <a:t> </a:t>
            </a:r>
            <a:endParaRPr lang="ru-RU" sz="4400" dirty="0">
              <a:solidFill>
                <a:prstClr val="black"/>
              </a:solidFill>
              <a:latin typeface="DS Kork" panose="02000506090000020004" pitchFamily="2" charset="-52"/>
              <a:ea typeface="Times New Roman"/>
              <a:cs typeface="AngsanaUPC" panose="02020603050405020304" pitchFamily="18" charset="-34"/>
            </a:endParaRPr>
          </a:p>
        </p:txBody>
      </p:sp>
      <p:pic>
        <p:nvPicPr>
          <p:cNvPr id="11" name="Picture 2" descr="E:\IMG_20210512_134430.jpg"/>
          <p:cNvPicPr>
            <a:picLocks noChangeAspect="1" noChangeArrowheads="1"/>
          </p:cNvPicPr>
          <p:nvPr/>
        </p:nvPicPr>
        <p:blipFill>
          <a:blip r:embed="rId4" cstate="print"/>
          <a:srcRect t="6973" b="7607"/>
          <a:stretch>
            <a:fillRect/>
          </a:stretch>
        </p:blipFill>
        <p:spPr bwMode="auto">
          <a:xfrm>
            <a:off x="3000364" y="1571612"/>
            <a:ext cx="4714908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3033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85918" y="1714488"/>
            <a:ext cx="23615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ln w="900" cmpd="sng">
                  <a:solidFill>
                    <a:srgbClr val="262F13">
                      <a:alpha val="55000"/>
                    </a:srgbClr>
                  </a:solidFill>
                  <a:prstDash val="solid"/>
                </a:ln>
                <a:solidFill>
                  <a:srgbClr val="C9493F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en-US" sz="5400" b="1" dirty="0">
                <a:ln w="900" cmpd="sng">
                  <a:solidFill>
                    <a:srgbClr val="262F13">
                      <a:alpha val="55000"/>
                    </a:srgbClr>
                  </a:solidFill>
                  <a:prstDash val="solid"/>
                </a:ln>
                <a:solidFill>
                  <a:srgbClr val="9BBB59">
                    <a:lumMod val="60000"/>
                    <a:lumOff val="40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5400" b="1" dirty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rgbClr val="9BBB59">
                    <a:lumMod val="60000"/>
                    <a:lumOff val="40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 </a:t>
            </a:r>
            <a:endParaRPr lang="ru-RU" sz="5400" b="1" dirty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rgbClr val="9BBB59">
                  <a:lumMod val="60000"/>
                  <a:lumOff val="40000"/>
                </a:srgbClr>
              </a:solidFill>
              <a:effectLst>
                <a:innerShdw blurRad="101600" dist="76200" dir="5400000">
                  <a:srgbClr val="4F81BD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71604" y="2928934"/>
            <a:ext cx="7098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детей к миру художественной литературы.</a:t>
            </a:r>
          </a:p>
          <a:p>
            <a:endParaRPr lang="ru-RU" b="0" i="0" dirty="0">
              <a:solidFill>
                <a:srgbClr val="000000"/>
              </a:solidFill>
              <a:effectLst/>
              <a:latin typeface="Cuprum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794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692696"/>
            <a:ext cx="705678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b="1" dirty="0">
                <a:ln w="900" cmpd="sng">
                  <a:solidFill>
                    <a:srgbClr val="262F13">
                      <a:alpha val="55000"/>
                    </a:srgbClr>
                  </a:solidFill>
                  <a:prstDash val="solid"/>
                </a:ln>
                <a:solidFill>
                  <a:srgbClr val="C9493F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Задачи:</a:t>
            </a:r>
            <a:r>
              <a:rPr lang="ru-RU" sz="5400" b="1" dirty="0">
                <a:ln w="900" cmpd="sng">
                  <a:solidFill>
                    <a:srgbClr val="262F13">
                      <a:alpha val="55000"/>
                    </a:srgbClr>
                  </a:solidFill>
                  <a:prstDash val="solid"/>
                </a:ln>
                <a:solidFill>
                  <a:srgbClr val="9BBB59">
                    <a:lumMod val="60000"/>
                    <a:lumOff val="40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 </a:t>
            </a:r>
          </a:p>
          <a:p>
            <a:pPr lvl="0"/>
            <a:endParaRPr lang="ru-RU" sz="1600" b="1" dirty="0">
              <a:solidFill>
                <a:srgbClr val="1F497D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Закреплять </a:t>
            </a:r>
            <a:r>
              <a:rPr lang="ru-RU" dirty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знания детей произведений Маршака. </a:t>
            </a:r>
            <a:endParaRPr lang="ru-RU" dirty="0" smtClean="0">
              <a:solidFill>
                <a:srgbClr val="262F1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Закреплять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умение узнавать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называть литературные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произведения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героев.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творческое воображение и ассоциативную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память.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содействовать развитию психологической базы речи — внимания,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мышления. </a:t>
            </a:r>
            <a:endParaRPr lang="ru-RU" dirty="0">
              <a:solidFill>
                <a:srgbClr val="262F1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интерес к чтению, любовь к устному народному творчеству;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эмоциональную отзывчивость в детях;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коммуникативные качества, умение играть в команде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0302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950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1604" y="2000240"/>
            <a:ext cx="7056784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ДИДАКТИЧЕСКАЯ 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ИГРА «В ГОСТИ К МАРШАКУ» </a:t>
            </a:r>
            <a:endParaRPr lang="ru-RU" dirty="0">
              <a:solidFill>
                <a:srgbClr val="262F1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представляет собой  4 игровых поля (карточки формата А4 с изображением сюжетов из произведений </a:t>
            </a:r>
            <a:r>
              <a:rPr lang="ru-RU" dirty="0" err="1" smtClean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С.Маршака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) и 48 маленьких карточек – </a:t>
            </a:r>
            <a:r>
              <a:rPr lang="ru-RU" dirty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фишек 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изображением сюжета и отрывком данного произведения с обратной стороны карточки.</a:t>
            </a:r>
          </a:p>
          <a:p>
            <a:endParaRPr lang="ru-RU" dirty="0" smtClean="0">
              <a:solidFill>
                <a:srgbClr val="262F1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454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407264"/>
            <a:ext cx="72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62F13"/>
                </a:solidFill>
                <a:latin typeface="Times New Roman"/>
                <a:ea typeface="Times New Roman"/>
                <a:cs typeface="Times New Roman"/>
              </a:rPr>
              <a:t>Ход игры:</a:t>
            </a:r>
            <a:r>
              <a:rPr lang="ru-RU" dirty="0">
                <a:solidFill>
                  <a:srgbClr val="262F13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dirty="0" smtClean="0">
              <a:solidFill>
                <a:srgbClr val="262F13"/>
              </a:solidFill>
              <a:latin typeface="Times New Roman"/>
              <a:ea typeface="Times New Roman"/>
              <a:cs typeface="Times New Roman"/>
            </a:endParaRPr>
          </a:p>
          <a:p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игре могут принять  участие 1 – 4  человек. </a:t>
            </a:r>
          </a:p>
          <a:p>
            <a:endParaRPr lang="ru-RU" dirty="0" smtClean="0">
              <a:solidFill>
                <a:srgbClr val="262F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этап: </a:t>
            </a:r>
          </a:p>
          <a:p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раздают игровые поля</a:t>
            </a:r>
          </a:p>
          <a:p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воспитатель. Показывает </a:t>
            </a:r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картинку и читает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отрывок </a:t>
            </a:r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  </a:t>
            </a:r>
            <a:r>
              <a:rPr lang="ru-RU" dirty="0" err="1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С.Маршака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карточки-фишки. Дети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отгадывают, называют произведение. </a:t>
            </a:r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ответ верен и он есть на игровом поле, то ребёнок забирает карточку и накрывает ей соответствующую картинку, постепенно заполняя всё поле.</a:t>
            </a:r>
            <a:endParaRPr lang="ru-RU" dirty="0">
              <a:solidFill>
                <a:srgbClr val="262F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Выигрывает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правильно и быстрее всех закрывает все свое игровое </a:t>
            </a:r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поле. Игра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использована как в непрерывной образовательной деятельности с детьми, как в индивидуальной работе, так и с подгруппами детей</a:t>
            </a:r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262F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262F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этап: </a:t>
            </a:r>
          </a:p>
          <a:p>
            <a:r>
              <a:rPr lang="ru-RU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используют игру в самостоятельной игровой деятельности.</a:t>
            </a:r>
          </a:p>
          <a:p>
            <a:endParaRPr lang="ru-RU" dirty="0">
              <a:solidFill>
                <a:srgbClr val="262F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262F13"/>
              </a:solidFill>
            </a:endParaRPr>
          </a:p>
          <a:p>
            <a:endParaRPr lang="ru-RU" dirty="0">
              <a:solidFill>
                <a:srgbClr val="262F1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892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s://sun9-27.userapi.com/impg/514UXRyT1cYYK4Zu-EEEWi93tWf_RaPyiAkzwA/NypgYz11eA4.jpg?size=810x1080&amp;quality=96&amp;sign=89a2544c486e69ccd5baab1c656657e2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6977" b="17736"/>
          <a:stretch/>
        </p:blipFill>
        <p:spPr bwMode="auto">
          <a:xfrm>
            <a:off x="1395096" y="548679"/>
            <a:ext cx="3813233" cy="2720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12.userapi.com/impg/15znOj8wNuHhDKAERWdy8FXYAAhSlVwhHIO_jA/QXmKI19Mc_4.jpg?size=810x1080&amp;quality=96&amp;sign=b176f8ffba8d798241a1b79e7e986c27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6" t="33793" r="-586" b="18485"/>
          <a:stretch/>
        </p:blipFill>
        <p:spPr bwMode="auto">
          <a:xfrm>
            <a:off x="5144959" y="514399"/>
            <a:ext cx="3917120" cy="2720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22.userapi.com/impg/z1jeRgV_q4p3_cyfT0mmfg4ABekUO4czEFtcwQ/3kh4cRzavRI.jpg?size=810x1080&amp;quality=96&amp;sign=a7dd4bbf6a0d3ebdff7359626f7c53ff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2635" r="17714" b="21246"/>
          <a:stretch/>
        </p:blipFill>
        <p:spPr bwMode="auto">
          <a:xfrm>
            <a:off x="5117622" y="3573016"/>
            <a:ext cx="3885673" cy="2762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64.userapi.com/impg/F74oNLMnPgSuFo6upTSFb7ai4tAuwu9O2cUyZA/NH3UeJpCvvU.jpg?size=810x1080&amp;quality=96&amp;sign=7c662f32b5295ce7f3d88c15232b07d0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872" b="21605"/>
          <a:stretch/>
        </p:blipFill>
        <p:spPr bwMode="auto">
          <a:xfrm>
            <a:off x="1475655" y="3573016"/>
            <a:ext cx="3652114" cy="2774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7743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85797" y="478698"/>
            <a:ext cx="2773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solidFill>
                  <a:srgbClr val="26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64218" y="1412776"/>
            <a:ext cx="69083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научились использовать в игре полученные ранее знания о произведениях С.Я.Маршака, сформировали </a:t>
            </a:r>
            <a:r>
              <a:rPr lang="ru-RU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запас литературных впечатлений, 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повысили </a:t>
            </a:r>
            <a:r>
              <a:rPr lang="ru-RU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познавательную, речевую активность, коммуникативные </a:t>
            </a:r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навыки. </a:t>
            </a:r>
          </a:p>
          <a:p>
            <a:r>
              <a:rPr lang="ru-RU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По окончании игры с педагогом, дети с удовольствием играли в лото самостоятельно. </a:t>
            </a:r>
            <a:endParaRPr lang="ru-RU" dirty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1870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175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4005064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5400" b="1" kern="0" dirty="0">
                <a:solidFill>
                  <a:srgbClr val="262F1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DS Kork" panose="02000506090000020004" pitchFamily="2" charset="-52"/>
                <a:cs typeface="Times New Roman" pitchFamily="18" charset="0"/>
              </a:rPr>
              <a:t>СПАСИБО ЗА ВНИМАНИЕ.</a:t>
            </a:r>
            <a:endParaRPr lang="ru-RU" sz="5400" kern="0" dirty="0">
              <a:solidFill>
                <a:srgbClr val="262F13"/>
              </a:solidFill>
              <a:latin typeface="DS Kork" panose="02000506090000020004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14612" y="1071546"/>
            <a:ext cx="60722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Желаю вам цвести, расти,  копить, крепить здоровье.  </a:t>
            </a:r>
            <a:endParaRPr lang="ru-RU" b="1" dirty="0" smtClean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Оно </a:t>
            </a:r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для дальнего пути -  Главнейшее условие.  </a:t>
            </a:r>
            <a:endParaRPr lang="ru-RU" b="1" dirty="0" smtClean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каждый день и  каждый час  Вам новое добудет.  </a:t>
            </a:r>
            <a:endParaRPr lang="ru-RU" b="1" dirty="0" smtClean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добрым будет ум у вас,  </a:t>
            </a:r>
            <a:endParaRPr lang="ru-RU" b="1" dirty="0" smtClean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сердце умным будет.   </a:t>
            </a:r>
            <a:endParaRPr lang="ru-RU" b="1" dirty="0" smtClean="0">
              <a:solidFill>
                <a:srgbClr val="262F1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/>
            <a:r>
              <a:rPr lang="ru-RU" b="1" dirty="0" smtClean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Самуил </a:t>
            </a:r>
            <a:r>
              <a:rPr lang="ru-RU" b="1" dirty="0">
                <a:solidFill>
                  <a:srgbClr val="262F13"/>
                </a:solidFill>
                <a:latin typeface="Times New Roman" pitchFamily="18" charset="0"/>
                <a:cs typeface="Times New Roman" pitchFamily="18" charset="0"/>
              </a:rPr>
              <a:t>Маршак Пожелание друзьям</a:t>
            </a:r>
          </a:p>
        </p:txBody>
      </p:sp>
    </p:spTree>
    <p:extLst>
      <p:ext uri="{BB962C8B-B14F-4D97-AF65-F5344CB8AC3E}">
        <p14:creationId xmlns="" xmlns:p14="http://schemas.microsoft.com/office/powerpoint/2010/main" val="6244431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517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1</cp:lastModifiedBy>
  <cp:revision>27</cp:revision>
  <dcterms:created xsi:type="dcterms:W3CDTF">2021-05-08T09:12:59Z</dcterms:created>
  <dcterms:modified xsi:type="dcterms:W3CDTF">2021-05-12T11:29:54Z</dcterms:modified>
</cp:coreProperties>
</file>